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封面：一句话说明这是交付样例，不是模板。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市场机会用三个数字建立紧迫感；数据必须可替换。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人群按购买理由分，不按年龄分。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卖点只留四个，每个都能被内容验证。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定位图用两个轴，避免和所有竞品挤在一起。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节奏按证据推进，不按日历硬推。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渠道比例是假设，交付时按客户预算重算。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每一条内容都要有可看的指标，不是发完就算。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预算页只给结构，不替客户拍数字。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结尾只留一个下一步。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640080"/>
            <a:ext cx="457200" cy="4572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4440" y="713232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7F3EC"/>
                </a:solidFill>
                <a:latin typeface="Microsoft YaHei"/>
              </a:rPr>
              <a:t>SILIEVOLVE  /  DELIVERY SAMPLE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7315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</a:rPr>
              <a:t>轻量通勤包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697480"/>
            <a:ext cx="7315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6B35"/>
                </a:solidFill>
                <a:latin typeface="Microsoft YaHei"/>
              </a:rPr>
              <a:t>新品上市 90 天增长方案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42900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F7F3EC"/>
                </a:solidFill>
                <a:latin typeface="Microsoft YaHei"/>
              </a:rPr>
              <a:t>从产品卖点到内容节奏，一页讲清怎么打。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98932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7F3EC"/>
                </a:solidFill>
                <a:latin typeface="Microsoft YaHei"/>
              </a:rPr>
              <a:t>2026 · Q4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0" y="1737360"/>
            <a:ext cx="2834640" cy="3108960"/>
          </a:xfrm>
          <a:prstGeom prst="roundRect">
            <a:avLst>
              <a:gd name="adj" fmla="val 8000"/>
            </a:avLst>
          </a:prstGeom>
          <a:solidFill>
            <a:srgbClr val="1B2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0" y="2011680"/>
            <a:ext cx="2286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>
                <a:solidFill>
                  <a:srgbClr val="FF6B35"/>
                </a:solidFill>
                <a:latin typeface="Microsoft YaHei"/>
              </a:rPr>
              <a:t>90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61320" y="2514600"/>
            <a:ext cx="731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0">
                <a:solidFill>
                  <a:srgbClr val="F7F3EC"/>
                </a:solidFill>
                <a:latin typeface="Microsoft YaHei"/>
              </a:rPr>
              <a:t>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0" y="3200400"/>
            <a:ext cx="21945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F7F3EC"/>
                </a:solidFill>
                <a:latin typeface="Microsoft YaHei"/>
              </a:rPr>
              <a:t>上市节奏</a:t>
            </a:r>
          </a:p>
          <a:p>
            <a:pPr algn="l">
              <a:lnSpc>
                <a:spcPct val="125000"/>
              </a:lnSpc>
            </a:pPr>
            <a:r>
              <a:rPr sz="1300" b="0">
                <a:solidFill>
                  <a:srgbClr val="F7F3EC"/>
                </a:solidFill>
                <a:latin typeface="Microsoft YaHei"/>
              </a:rPr>
              <a:t>3 个阶段</a:t>
            </a:r>
          </a:p>
          <a:p>
            <a:pPr algn="l">
              <a:lnSpc>
                <a:spcPct val="125000"/>
              </a:lnSpc>
            </a:pPr>
            <a:r>
              <a:rPr sz="1300" b="0">
                <a:solidFill>
                  <a:srgbClr val="F7F3EC"/>
                </a:solidFill>
                <a:latin typeface="Microsoft YaHei"/>
              </a:rPr>
              <a:t>12 周内容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20116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6B35"/>
                </a:solidFill>
                <a:latin typeface="Microsoft YaHei"/>
              </a:rPr>
              <a:t>01  市场机会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96112"/>
            <a:ext cx="1097280" cy="1905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8229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2233"/>
                </a:solidFill>
                <a:latin typeface="Microsoft YaHei"/>
              </a:rPr>
              <a:t>通勤场景在变，轻量是缺口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73736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B7280"/>
                </a:solidFill>
                <a:latin typeface="Microsoft YaHei"/>
              </a:rPr>
              <a:t>不是再做一个背包，而是给“每天背电脑的人”一个不累的选择。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514600"/>
            <a:ext cx="352044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5E0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7432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6B35"/>
                </a:solidFill>
                <a:latin typeface="Microsoft YaHei"/>
              </a:rPr>
              <a:t>62%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520440"/>
            <a:ext cx="29260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通勤族每天负重</a:t>
            </a:r>
          </a:p>
          <a:p>
            <a:pPr algn="l">
              <a:lnSpc>
                <a:spcPct val="120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超过 4 小时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2514600"/>
            <a:ext cx="352044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5E0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09160" y="27432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6B35"/>
                </a:solidFill>
                <a:latin typeface="Microsoft YaHei"/>
              </a:rPr>
              <a:t>3.2kg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3520440"/>
            <a:ext cx="29260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平均通勤负重</a:t>
            </a:r>
          </a:p>
          <a:p>
            <a:pPr algn="l">
              <a:lnSpc>
                <a:spcPct val="120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肩颈压力来源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2514600"/>
            <a:ext cx="352044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5E0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03920" y="27432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6B35"/>
                </a:solidFill>
                <a:latin typeface="Microsoft YaHei"/>
              </a:rPr>
              <a:t>¥199–299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0" y="3520440"/>
            <a:ext cx="29260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轻量通勤包</a:t>
            </a:r>
          </a:p>
          <a:p>
            <a:pPr algn="l">
              <a:lnSpc>
                <a:spcPct val="120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主流成交带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8920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B7280"/>
                </a:solidFill>
                <a:latin typeface="Microsoft YaHei"/>
              </a:rPr>
              <a:t>数据为示例口径，交付时按客户真实数据替换。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349240"/>
            <a:ext cx="10927080" cy="77724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5559552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机会判断：轻量 + 通勤 + 电脑仓，三个词同时满足的产品很少。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46520"/>
            <a:ext cx="3657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SILIEVOLVE 交付样例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20116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6B35"/>
                </a:solidFill>
                <a:latin typeface="Microsoft YaHei"/>
              </a:rPr>
              <a:t>02  目标人群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96112"/>
            <a:ext cx="1097280" cy="1905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8229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2233"/>
                </a:solidFill>
                <a:latin typeface="Microsoft YaHei"/>
              </a:rPr>
              <a:t>三类人，三种购买理由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65960"/>
            <a:ext cx="3520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5E0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24028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1B2233"/>
                </a:solidFill>
                <a:latin typeface="Microsoft YaHei"/>
              </a:rPr>
              <a:t>通勤白领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0604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F6B35"/>
                </a:solidFill>
                <a:latin typeface="Microsoft YaHei"/>
              </a:rPr>
              <a:t>每天地铁 + 电脑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6324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要轻、要能装 14 寸、要体面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25196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B7280"/>
                </a:solidFill>
                <a:latin typeface="Microsoft YaHei"/>
              </a:rPr>
              <a:t>接受价位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11827"/>
                </a:solidFill>
                <a:latin typeface="Microsoft YaHei"/>
              </a:rPr>
              <a:t>¥249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965960"/>
            <a:ext cx="3520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5E0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09160" y="224028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1B2233"/>
                </a:solidFill>
                <a:latin typeface="Microsoft YaHei"/>
              </a:rPr>
              <a:t>轻出差人群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260604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F6B35"/>
                </a:solidFill>
                <a:latin typeface="Microsoft YaHei"/>
              </a:rPr>
              <a:t>一周 1–2 次高铁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06324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要能套行李箱、要过安检快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425196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B7280"/>
                </a:solidFill>
                <a:latin typeface="Microsoft YaHei"/>
              </a:rPr>
              <a:t>接受价位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60" y="452628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11827"/>
                </a:solidFill>
                <a:latin typeface="Microsoft YaHei"/>
              </a:rPr>
              <a:t>¥299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0" y="1965960"/>
            <a:ext cx="3520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5E0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03920" y="224028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1B2233"/>
                </a:solidFill>
                <a:latin typeface="Microsoft YaHei"/>
              </a:rPr>
              <a:t>学生/自由职业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0" y="260604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F6B35"/>
                </a:solidFill>
                <a:latin typeface="Microsoft YaHei"/>
              </a:rPr>
              <a:t>图书馆 + 咖啡店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0" y="306324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要便宜、要耐造、要分区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425196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B7280"/>
                </a:solidFill>
                <a:latin typeface="Microsoft YaHei"/>
              </a:rPr>
              <a:t>接受价位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03920" y="452628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11827"/>
                </a:solidFill>
                <a:latin typeface="Microsoft YaHei"/>
              </a:rPr>
              <a:t>¥199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446520"/>
            <a:ext cx="3657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SILIEVOLVE 交付样例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20116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6B35"/>
                </a:solidFill>
                <a:latin typeface="Microsoft YaHei"/>
              </a:rPr>
              <a:t>03  产品卖点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96112"/>
            <a:ext cx="1097280" cy="1905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8229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</a:rPr>
              <a:t>四个卖点，一句能记住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6B35"/>
                </a:solidFill>
                <a:latin typeface="Microsoft YaHe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1965960"/>
            <a:ext cx="4389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</a:rPr>
              <a:t>轻 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468880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F7F3EC"/>
                </a:solidFill>
                <a:latin typeface="Microsoft YaHei"/>
              </a:rPr>
              <a:t>空包 0.68kg，比同容量轻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2011680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6B35"/>
                </a:solidFill>
                <a:latin typeface="Microsoft YaHei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2280" y="1965960"/>
            <a:ext cx="4389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</a:rPr>
              <a:t>电脑仓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2280" y="2468880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F7F3EC"/>
                </a:solidFill>
                <a:latin typeface="Microsoft YaHei"/>
              </a:rPr>
              <a:t>14 寸独立悬浮仓，不硌背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31920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6B35"/>
                </a:solidFill>
                <a:latin typeface="Microsoft YaHei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3886200"/>
            <a:ext cx="4389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</a:rPr>
              <a:t>一秒取物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389120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F7F3EC"/>
                </a:solidFill>
                <a:latin typeface="Microsoft YaHei"/>
              </a:rPr>
              <a:t>侧开快取，地铁不用卸包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3931920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6B35"/>
                </a:solidFill>
                <a:latin typeface="Microsoft YaHei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3886200"/>
            <a:ext cx="4389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</a:rPr>
              <a:t>防泼水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12280" y="4389120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F7F3EC"/>
                </a:solidFill>
                <a:latin typeface="Microsoft YaHei"/>
              </a:rPr>
              <a:t>通勤雨天，纸巾一擦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46520"/>
            <a:ext cx="3657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SILIEVOLVE 交付样例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20116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6B35"/>
                </a:solidFill>
                <a:latin typeface="Microsoft YaHei"/>
              </a:rPr>
              <a:t>04  竞争定位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96112"/>
            <a:ext cx="1097280" cy="1905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9144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2233"/>
                </a:solidFill>
                <a:latin typeface="Microsoft YaHei"/>
              </a:rPr>
              <a:t>在“轻”和“能装”之间，站住一个角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011680"/>
            <a:ext cx="530352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5E0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571500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B7280"/>
                </a:solidFill>
                <a:latin typeface="Microsoft YaHei"/>
              </a:rPr>
              <a:t>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0" y="57150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B7280"/>
                </a:solidFill>
                <a:latin typeface="Microsoft YaHei"/>
              </a:rPr>
              <a:t>能装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874519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B7280"/>
                </a:solidFill>
                <a:latin typeface="Microsoft YaHei"/>
              </a:rPr>
              <a:t>专业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0312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6B7280"/>
                </a:solidFill>
                <a:latin typeface="Microsoft YaHei"/>
              </a:rPr>
              <a:t>通勤</a:t>
            </a:r>
          </a:p>
        </p:txBody>
      </p:sp>
      <p:sp>
        <p:nvSpPr>
          <p:cNvPr id="10" name="Oval 9"/>
          <p:cNvSpPr/>
          <p:nvPr/>
        </p:nvSpPr>
        <p:spPr>
          <a:xfrm>
            <a:off x="2011680" y="2743200"/>
            <a:ext cx="502920" cy="502920"/>
          </a:xfrm>
          <a:prstGeom prst="ellipse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51760" y="2697480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1B2233"/>
                </a:solidFill>
                <a:latin typeface="Microsoft YaHei"/>
              </a:rPr>
              <a:t>传统双肩包</a:t>
            </a:r>
          </a:p>
        </p:txBody>
      </p:sp>
      <p:sp>
        <p:nvSpPr>
          <p:cNvPr id="12" name="Oval 11"/>
          <p:cNvSpPr/>
          <p:nvPr/>
        </p:nvSpPr>
        <p:spPr>
          <a:xfrm>
            <a:off x="3291840" y="4480560"/>
            <a:ext cx="502920" cy="502920"/>
          </a:xfrm>
          <a:prstGeom prst="ellipse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931920" y="4434840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1B2233"/>
                </a:solidFill>
                <a:latin typeface="Microsoft YaHei"/>
              </a:rPr>
              <a:t>电脑包</a:t>
            </a:r>
          </a:p>
        </p:txBody>
      </p:sp>
      <p:sp>
        <p:nvSpPr>
          <p:cNvPr id="14" name="Oval 13"/>
          <p:cNvSpPr/>
          <p:nvPr/>
        </p:nvSpPr>
        <p:spPr>
          <a:xfrm>
            <a:off x="4297680" y="3200400"/>
            <a:ext cx="502920" cy="50292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37760" y="3154680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F6B35"/>
                </a:solidFill>
                <a:latin typeface="Microsoft YaHei"/>
              </a:rPr>
              <a:t>我们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6560" y="2377440"/>
            <a:ext cx="45720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111827"/>
                </a:solidFill>
                <a:latin typeface="Microsoft YaHei"/>
              </a:rPr>
              <a:t>定位：通勤场景里最轻的“能装电脑”的双肩包。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6560" y="3886200"/>
            <a:ext cx="43891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不打“户外”，不打“潮牌”，只打每天背电脑的人。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46520"/>
            <a:ext cx="3657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SILIEVOLVE 交付样例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20116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6B35"/>
                </a:solidFill>
                <a:latin typeface="Microsoft YaHei"/>
              </a:rPr>
              <a:t>05  90 天节奏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96112"/>
            <a:ext cx="1097280" cy="1905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9144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2233"/>
                </a:solidFill>
                <a:latin typeface="Microsoft YaHei"/>
              </a:rPr>
              <a:t>先验证，再放大，最后收口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11680"/>
            <a:ext cx="352044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5E0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240280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F6B35"/>
                </a:solidFill>
                <a:latin typeface="Microsoft YaHei"/>
              </a:rPr>
              <a:t>第 1–30 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06040"/>
            <a:ext cx="2286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B2233"/>
                </a:solidFill>
                <a:latin typeface="Microsoft YaHei"/>
              </a:rPr>
              <a:t>验证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291840"/>
            <a:ext cx="29260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3 条内容测试</a:t>
            </a:r>
          </a:p>
          <a:p>
            <a:pPr algn="l">
              <a:lnSpc>
                <a:spcPct val="135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找出 1 个爆点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2011680"/>
            <a:ext cx="3520440" cy="310896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 w="9525">
            <a:solidFill>
              <a:srgbClr val="E5E0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09160" y="2240280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F6B35"/>
                </a:solidFill>
                <a:latin typeface="Microsoft YaHei"/>
              </a:rPr>
              <a:t>第 31–60 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2606040"/>
            <a:ext cx="2286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</a:rPr>
              <a:t>放大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3291840"/>
            <a:ext cx="29260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FFFFFF"/>
                </a:solidFill>
                <a:latin typeface="Microsoft YaHei"/>
              </a:rPr>
              <a:t>达人 + 投流</a:t>
            </a:r>
          </a:p>
          <a:p>
            <a:pPr algn="l">
              <a:lnSpc>
                <a:spcPct val="135000"/>
              </a:lnSpc>
            </a:pPr>
            <a:r>
              <a:rPr sz="1300" b="0">
                <a:solidFill>
                  <a:srgbClr val="FFFFFF"/>
                </a:solidFill>
                <a:latin typeface="Microsoft YaHei"/>
              </a:rPr>
              <a:t>把爆点复制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2011680"/>
            <a:ext cx="352044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5E0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03920" y="2240280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F6B35"/>
                </a:solidFill>
                <a:latin typeface="Microsoft YaHei"/>
              </a:rPr>
              <a:t>第 61–90 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2606040"/>
            <a:ext cx="2286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B2233"/>
                </a:solidFill>
                <a:latin typeface="Microsoft YaHei"/>
              </a:rPr>
              <a:t>收口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3291840"/>
            <a:ext cx="29260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大促 + 复购</a:t>
            </a:r>
          </a:p>
          <a:p>
            <a:pPr algn="l">
              <a:lnSpc>
                <a:spcPct val="135000"/>
              </a:lnSpc>
            </a:pPr>
            <a:r>
              <a:rPr sz="1300" b="0">
                <a:solidFill>
                  <a:srgbClr val="1B2233"/>
                </a:solidFill>
                <a:latin typeface="Microsoft YaHei"/>
              </a:rPr>
              <a:t>拉高客单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44068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6B7280"/>
                </a:solidFill>
                <a:latin typeface="Microsoft YaHei"/>
              </a:rPr>
              <a:t>每一阶段只问一个问题：这一步的证据够不够进入下一步。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46520"/>
            <a:ext cx="3657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SILIEVOLVE 交付样例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20116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6B35"/>
                </a:solidFill>
                <a:latin typeface="Microsoft YaHei"/>
              </a:rPr>
              <a:t>06  渠道组合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96112"/>
            <a:ext cx="1097280" cy="1905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2233"/>
                </a:solidFill>
                <a:latin typeface="Microsoft YaHei"/>
              </a:rPr>
              <a:t>抖音种草，天猫承接，小红书补信任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48840"/>
            <a:ext cx="1463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1B2233"/>
                </a:solidFill>
                <a:latin typeface="Microsoft YaHei"/>
              </a:rPr>
              <a:t>抖音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4560" y="2167128"/>
            <a:ext cx="2880360" cy="41148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166360" y="219456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6B7280"/>
                </a:solidFill>
                <a:latin typeface="Microsoft YaHei"/>
              </a:rPr>
              <a:t>45%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4560" y="2651760"/>
            <a:ext cx="5943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短视频 + 直播切片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91840"/>
            <a:ext cx="1463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1B2233"/>
                </a:solidFill>
                <a:latin typeface="Microsoft YaHei"/>
              </a:rPr>
              <a:t>小红书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94560" y="3310128"/>
            <a:ext cx="1920240" cy="411480"/>
          </a:xfrm>
          <a:prstGeom prst="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3756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6B7280"/>
                </a:solidFill>
                <a:latin typeface="Microsoft YaHei"/>
              </a:rPr>
              <a:t>30%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4560" y="3794760"/>
            <a:ext cx="5943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通勤场景图文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434840"/>
            <a:ext cx="1463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1B2233"/>
                </a:solidFill>
                <a:latin typeface="Microsoft YaHei"/>
              </a:rPr>
              <a:t>天猫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94560" y="4453127"/>
            <a:ext cx="1600200" cy="411480"/>
          </a:xfrm>
          <a:prstGeom prst="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86200" y="4480559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6B7280"/>
                </a:solidFill>
                <a:latin typeface="Microsoft YaHei"/>
              </a:rPr>
              <a:t>25%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94560" y="4937759"/>
            <a:ext cx="5943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搜索 + 详情页承接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71500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预算示例：内容 50% / 投流 30% / 达人 20%，按阶段调整。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46520"/>
            <a:ext cx="3657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SILIEVOLVE 交付样例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20116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6B35"/>
                </a:solidFill>
                <a:latin typeface="Microsoft YaHei"/>
              </a:rPr>
              <a:t>07  内容日历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96112"/>
            <a:ext cx="1097280" cy="1905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9144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2233"/>
                </a:solidFill>
                <a:latin typeface="Microsoft YaHei"/>
              </a:rPr>
              <a:t>四周内容，先测三种钩子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2560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6B7280"/>
                </a:solidFill>
                <a:latin typeface="Microsoft YaHei"/>
              </a:rPr>
              <a:t>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280" y="1920240"/>
            <a:ext cx="2560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6B7280"/>
                </a:solidFill>
                <a:latin typeface="Microsoft YaHei"/>
              </a:rPr>
              <a:t>钩子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0" y="1920240"/>
            <a:ext cx="2560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6B7280"/>
                </a:solidFill>
                <a:latin typeface="Microsoft YaHei"/>
              </a:rPr>
              <a:t>形式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0" y="1920240"/>
            <a:ext cx="2560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6B7280"/>
                </a:solidFill>
                <a:latin typeface="Microsoft YaHei"/>
              </a:rPr>
              <a:t>看什么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286000"/>
            <a:ext cx="1074420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246888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B2233"/>
                </a:solidFill>
                <a:latin typeface="Microsoft YaHei"/>
              </a:rPr>
              <a:t>第 1 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80" y="246888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痛点：背电脑肩膀疼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0" y="246888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通勤实录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0" y="246888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评论区问重量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154680"/>
            <a:ext cx="10744200" cy="731520"/>
          </a:xfrm>
          <a:prstGeom prst="roundRect">
            <a:avLst>
              <a:gd name="adj" fmla="val 8000"/>
            </a:avLst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333756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B2233"/>
                </a:solidFill>
                <a:latin typeface="Microsoft YaHei"/>
              </a:rPr>
              <a:t>第 2 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83280" y="333756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对比：普通包 vs 轻量包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0" y="333756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称重实验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0" y="333756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收藏/转发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23360"/>
            <a:ext cx="1074420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20624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B2233"/>
                </a:solidFill>
                <a:latin typeface="Microsoft YaHei"/>
              </a:rPr>
              <a:t>第 3 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420624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场景：地铁一秒取物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0" y="420624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第一视角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69680" y="420624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完播率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892040"/>
            <a:ext cx="10744200" cy="731520"/>
          </a:xfrm>
          <a:prstGeom prst="roundRect">
            <a:avLst>
              <a:gd name="adj" fmla="val 8000"/>
            </a:avLst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7492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B2233"/>
                </a:solidFill>
                <a:latin typeface="Microsoft YaHei"/>
              </a:rPr>
              <a:t>第 4 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83280" y="507492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信任：防泼水实测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6480" y="507492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雨天实拍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69680" y="507492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1B2233"/>
                </a:solidFill>
                <a:latin typeface="Microsoft YaHei"/>
              </a:rPr>
              <a:t>咨询/下单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446520"/>
            <a:ext cx="3657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SILIEVOLVE 交付样例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20116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6B35"/>
                </a:solidFill>
                <a:latin typeface="Microsoft YaHei"/>
              </a:rPr>
              <a:t>08  预算与目标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96112"/>
            <a:ext cx="1097280" cy="1905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8229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</a:rPr>
              <a:t>先算清单，再谈规模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7F3EC"/>
                </a:solidFill>
                <a:latin typeface="Microsoft YaHei"/>
              </a:rPr>
              <a:t>内容制作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08960" y="1965960"/>
            <a:ext cx="2194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</a:rPr>
              <a:t>¥18,000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4960" y="2011680"/>
            <a:ext cx="5303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7F3EC"/>
                </a:solidFill>
                <a:latin typeface="Microsoft YaHei"/>
              </a:rPr>
              <a:t>12 条短视频 + 24 张图文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7180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7F3EC"/>
                </a:solidFill>
                <a:latin typeface="Microsoft YaHei"/>
              </a:rPr>
              <a:t>投流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8960" y="2926080"/>
            <a:ext cx="2194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</a:rPr>
              <a:t>¥30,000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4960" y="2971800"/>
            <a:ext cx="5303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7F3EC"/>
                </a:solidFill>
                <a:latin typeface="Microsoft YaHei"/>
              </a:rPr>
              <a:t>测试期日预算 ¥1,000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3192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7F3EC"/>
                </a:solidFill>
                <a:latin typeface="Microsoft YaHei"/>
              </a:rPr>
              <a:t>达人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8960" y="3886200"/>
            <a:ext cx="2194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</a:rPr>
              <a:t>¥20,000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4960" y="3931920"/>
            <a:ext cx="5303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7F3EC"/>
                </a:solidFill>
                <a:latin typeface="Microsoft YaHei"/>
              </a:rPr>
              <a:t>10 个腰部 + 30 个尾部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89204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6B35"/>
                </a:solidFill>
                <a:latin typeface="Microsoft YaHei"/>
              </a:rPr>
              <a:t>合计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8960" y="4846320"/>
            <a:ext cx="2194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</a:rPr>
              <a:t>¥68,000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94960" y="4892040"/>
            <a:ext cx="5303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7F3EC"/>
                </a:solidFill>
                <a:latin typeface="Microsoft YaHei"/>
              </a:rPr>
              <a:t>目标 GMV ¥340,000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0807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F7F3EC"/>
                </a:solidFill>
                <a:latin typeface="Microsoft YaHei"/>
              </a:rPr>
              <a:t>示例数字：交付时按客户实际预算替换，不套模板。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46520"/>
            <a:ext cx="3657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SILIEVOLVE 交付样例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6B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371600"/>
            <a:ext cx="68580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111827"/>
                </a:solidFill>
                <a:latin typeface="Microsoft YaHei"/>
              </a:rPr>
              <a:t>把“轻”做成</a:t>
            </a:r>
          </a:p>
          <a:p>
            <a:pPr algn="l">
              <a:lnSpc>
                <a:spcPct val="105000"/>
              </a:lnSpc>
            </a:pPr>
            <a:r>
              <a:rPr sz="4400" b="1">
                <a:solidFill>
                  <a:srgbClr val="111827"/>
                </a:solidFill>
                <a:latin typeface="Microsoft YaHei"/>
              </a:rPr>
              <a:t>一个能记住的理由。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0"/>
            <a:ext cx="7315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111827"/>
                </a:solidFill>
                <a:latin typeface="Microsoft YaHei"/>
              </a:rPr>
              <a:t>下一步：确认人群优先级 → 拍 3 条测试内容 → 两周看数据。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595360" y="1371600"/>
            <a:ext cx="2926080" cy="3657600"/>
          </a:xfrm>
          <a:prstGeom prst="roundRect">
            <a:avLst>
              <a:gd name="adj" fmla="val 8000"/>
            </a:avLst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869680" y="1645920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F6B35"/>
                </a:solidFill>
                <a:latin typeface="Microsoft YaHei"/>
              </a:rPr>
              <a:t>SILIEVOLVE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69680" y="2148840"/>
            <a:ext cx="24688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</a:rPr>
              <a:t>一句话进</a:t>
            </a:r>
          </a:p>
          <a:p>
            <a:pPr algn="l">
              <a:lnSpc>
                <a:spcPct val="115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</a:rPr>
              <a:t>成品出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0" y="3749039"/>
            <a:ext cx="2468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F7F3EC"/>
                </a:solidFill>
                <a:latin typeface="Microsoft YaHei"/>
              </a:rPr>
              <a:t>PPT / 详情页 / 短视频</a:t>
            </a:r>
          </a:p>
          <a:p>
            <a:pPr algn="l">
              <a:lnSpc>
                <a:spcPct val="130000"/>
              </a:lnSpc>
            </a:pPr>
            <a:r>
              <a:rPr sz="1100" b="0">
                <a:solidFill>
                  <a:srgbClr val="F7F3EC"/>
                </a:solidFill>
                <a:latin typeface="Microsoft YaHei"/>
              </a:rPr>
              <a:t>按件交付，24–48 小时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46520"/>
            <a:ext cx="3657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SILIEVOLVE 交付样例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B7280"/>
                </a:solidFill>
                <a:latin typeface="Microsoft YaHe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